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9" r:id="rId12"/>
    <p:sldId id="264" r:id="rId13"/>
    <p:sldId id="270" r:id="rId14"/>
    <p:sldId id="265" r:id="rId15"/>
    <p:sldId id="271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7402" autoAdjust="0"/>
  </p:normalViewPr>
  <p:slideViewPr>
    <p:cSldViewPr snapToGrid="0" snapToObjects="1">
      <p:cViewPr>
        <p:scale>
          <a:sx n="80" d="100"/>
          <a:sy n="80" d="100"/>
        </p:scale>
        <p:origin x="-1522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333B5-4099-4783-8FC7-B093BE65CF00}" type="datetimeFigureOut">
              <a:rPr lang="pl-PL" smtClean="0"/>
              <a:pPr/>
              <a:t>22.11.2024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40E44-F95F-442F-A265-912160DFCD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E44-F95F-442F-A265-912160DFCD1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E44-F95F-442F-A265-912160DFCD1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9756"/>
            <a:ext cx="7772400" cy="2043404"/>
          </a:xfrm>
        </p:spPr>
        <p:txBody>
          <a:bodyPr>
            <a:normAutofit fontScale="90000"/>
          </a:bodyPr>
          <a:lstStyle/>
          <a:p>
            <a:r>
              <a:rPr>
                <a:latin typeface="Arial Rounded MT Bold" pitchFamily="34" charset="0"/>
              </a:rPr>
              <a:t>Wpływ </a:t>
            </a:r>
            <a:r>
              <a:rPr lang="pl-PL" dirty="0" smtClean="0">
                <a:latin typeface="Arial Rounded MT Bold" pitchFamily="34" charset="0"/>
              </a:rPr>
              <a:t>książek i czytelnictwa</a:t>
            </a:r>
            <a:r>
              <a:rPr smtClean="0">
                <a:latin typeface="Arial Rounded MT Bold" pitchFamily="34" charset="0"/>
              </a:rPr>
              <a:t> </a:t>
            </a:r>
            <a:r>
              <a:rPr>
                <a:latin typeface="Arial Rounded MT Bold" pitchFamily="34" charset="0"/>
              </a:rPr>
              <a:t>na rozwój </a:t>
            </a:r>
            <a:r>
              <a:rPr smtClean="0">
                <a:latin typeface="Arial Rounded MT Bold" pitchFamily="34" charset="0"/>
              </a:rPr>
              <a:t>dziec</a:t>
            </a:r>
            <a:r>
              <a:rPr lang="pl-PL" dirty="0" err="1" smtClean="0">
                <a:latin typeface="Arial Rounded MT Bold" pitchFamily="34" charset="0"/>
              </a:rPr>
              <a:t>ka</a:t>
            </a:r>
            <a:r>
              <a:rPr lang="pl-PL" dirty="0" smtClean="0"/>
              <a:t/>
            </a:r>
            <a:br>
              <a:rPr lang="pl-PL" dirty="0" smtClean="0"/>
            </a:b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265"/>
            <a:ext cx="6400800" cy="3119535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/>
          </a:p>
        </p:txBody>
      </p:sp>
      <p:pic>
        <p:nvPicPr>
          <p:cNvPr id="1026" name="Picture 2" descr="C:\Users\Ewa\Desktop\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967" y="2883161"/>
            <a:ext cx="4646645" cy="3107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wa\Desktop\z5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1675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Users\Ewa\Desktop\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4137" y="2771775"/>
            <a:ext cx="4448175" cy="408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C:\Users\Ewa\Desktop\ff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225" y="142875"/>
            <a:ext cx="3000375" cy="3943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wa\Desktop\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14300"/>
            <a:ext cx="3521075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Ewa\Desktop\z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100" y="234950"/>
            <a:ext cx="33337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Users\Ewa\Desktop\f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899" y="3009900"/>
            <a:ext cx="5384801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8"/>
          </a:xfrm>
        </p:spPr>
        <p:txBody>
          <a:bodyPr>
            <a:normAutofit fontScale="90000"/>
          </a:bodyPr>
          <a:lstStyle/>
          <a:p>
            <a:r>
              <a:rPr/>
              <a:t>Korzyści </a:t>
            </a:r>
            <a:r>
              <a:rPr lang="pl-PL" dirty="0" smtClean="0"/>
              <a:t>płynące z czytania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3209924"/>
          </a:xfrm>
        </p:spPr>
        <p:txBody>
          <a:bodyPr>
            <a:normAutofit fontScale="92500" lnSpcReduction="20000"/>
          </a:bodyPr>
          <a:lstStyle/>
          <a:p>
            <a:r>
              <a:rPr smtClean="0"/>
              <a:t>Lepsze </a:t>
            </a:r>
            <a:r>
              <a:t>przygotowanie młodych ludzi do </a:t>
            </a:r>
            <a:r>
              <a:rPr/>
              <a:t>życia </a:t>
            </a:r>
            <a:r>
              <a:rPr lang="pl-PL" dirty="0" smtClean="0"/>
              <a:t>       </a:t>
            </a:r>
            <a:r>
              <a:rPr smtClean="0"/>
              <a:t>w społeczeństwie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Rozwinięcie </a:t>
            </a:r>
            <a:r>
              <a:t>inteligencji </a:t>
            </a:r>
            <a:r>
              <a:rPr/>
              <a:t>emocjonalnej </a:t>
            </a:r>
            <a:r>
              <a:rPr lang="pl-PL" dirty="0" smtClean="0"/>
              <a:t>                           </a:t>
            </a:r>
            <a:r>
              <a:rPr smtClean="0"/>
              <a:t>i społecznej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Wzbogacenie </a:t>
            </a:r>
            <a:r>
              <a:t>kultury i </a:t>
            </a:r>
            <a:r>
              <a:rPr/>
              <a:t>tradycji </a:t>
            </a:r>
            <a:r>
              <a:rPr smtClean="0"/>
              <a:t>narodowej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Promowanie </a:t>
            </a:r>
            <a:r>
              <a:t>postawy </a:t>
            </a:r>
            <a:r>
              <a:rPr/>
              <a:t>otwartości </a:t>
            </a:r>
            <a:r>
              <a:rPr lang="pl-PL" dirty="0" smtClean="0"/>
              <a:t>                                    </a:t>
            </a:r>
            <a:r>
              <a:rPr smtClean="0"/>
              <a:t>i kreatywności</a:t>
            </a:r>
            <a:r>
              <a:rPr lang="pl-PL" dirty="0" smtClean="0"/>
              <a:t>.</a:t>
            </a:r>
            <a:endParaRPr/>
          </a:p>
        </p:txBody>
      </p:sp>
      <p:pic>
        <p:nvPicPr>
          <p:cNvPr id="4098" name="Picture 2" descr="C:\Users\Ewa\Desktop\z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3026320"/>
            <a:ext cx="2790825" cy="371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Ewa\Desktop\z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075" y="4054474"/>
            <a:ext cx="33337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promujące czytelnictwo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			        WSPÓŁPRACA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Gminna Biblioteka Publiczna w Krzymowie</a:t>
            </a:r>
          </a:p>
          <a:p>
            <a:r>
              <a:rPr lang="pl-PL" dirty="0" smtClean="0"/>
              <a:t>WTZ w Paprotni</a:t>
            </a:r>
          </a:p>
          <a:p>
            <a:r>
              <a:rPr lang="pl-PL" dirty="0" smtClean="0"/>
              <a:t>OSP w Paprotni </a:t>
            </a:r>
          </a:p>
          <a:p>
            <a:r>
              <a:rPr lang="pl-PL" dirty="0" smtClean="0"/>
              <a:t>KGW w Paprotni</a:t>
            </a:r>
          </a:p>
          <a:p>
            <a:r>
              <a:rPr lang="pl-PL" dirty="0" smtClean="0"/>
              <a:t>Lokalne zakłady pracy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Podsumowanie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1250303"/>
            <a:ext cx="8080310" cy="254725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Książki i c</a:t>
            </a:r>
            <a:r>
              <a:rPr smtClean="0"/>
              <a:t>zytelnictwo </a:t>
            </a:r>
            <a:r>
              <a:t>ma kluczowe znaczenie dla rozwoju </a:t>
            </a:r>
            <a:r>
              <a:rPr/>
              <a:t>młodych </a:t>
            </a:r>
            <a:r>
              <a:rPr smtClean="0"/>
              <a:t>ludzi</a:t>
            </a:r>
            <a:r>
              <a:rPr lang="pl-PL" dirty="0" smtClean="0"/>
              <a:t>.</a:t>
            </a:r>
          </a:p>
          <a:p>
            <a:r>
              <a:rPr smtClean="0"/>
              <a:t>Promowanie </a:t>
            </a:r>
            <a:r>
              <a:t>książek w dobie cyfrowej to inwestycja w przyszłość społeczeństwa, </a:t>
            </a:r>
            <a:r>
              <a:rPr/>
              <a:t>która </a:t>
            </a:r>
            <a:r>
              <a:rPr smtClean="0"/>
              <a:t>przyn</a:t>
            </a:r>
            <a:r>
              <a:rPr lang="pl-PL" dirty="0" smtClean="0"/>
              <a:t>osi</a:t>
            </a:r>
            <a:r>
              <a:rPr smtClean="0"/>
              <a:t> </a:t>
            </a:r>
            <a:r>
              <a:t>korzyści w wielu wymiarach życia.</a:t>
            </a:r>
          </a:p>
        </p:txBody>
      </p:sp>
      <p:pic>
        <p:nvPicPr>
          <p:cNvPr id="2051" name="Picture 3" descr="C:\Users\Ewa\Desktop\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355" y="3629607"/>
            <a:ext cx="4805265" cy="298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Czytanie jest umiejętnością niezbędną we współczesnym świecie.</a:t>
            </a:r>
          </a:p>
          <a:p>
            <a:r>
              <a:rPr lang="pl-PL" dirty="0" smtClean="0"/>
              <a:t>Odgrywa znaczącą rolę we wszystkich fazach rozwoju człowieka.</a:t>
            </a:r>
          </a:p>
          <a:p>
            <a:r>
              <a:rPr lang="pl-PL" dirty="0" smtClean="0"/>
              <a:t>Osoby, które opanują tę umiejętność lepiej radzą sobie w życiu.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b="1" i="1" dirty="0" smtClean="0">
                <a:solidFill>
                  <a:srgbClr val="00B050"/>
                </a:solidFill>
              </a:rPr>
              <a:t>RODZICU, CZYTAJ SWOJEMU DZIECKU </a:t>
            </a:r>
            <a:r>
              <a:rPr lang="pl-PL" b="1" i="1" dirty="0" smtClean="0">
                <a:solidFill>
                  <a:srgbClr val="00B050"/>
                </a:solidFill>
              </a:rPr>
              <a:t>                     20 </a:t>
            </a:r>
            <a:r>
              <a:rPr lang="pl-PL" b="1" i="1" dirty="0" smtClean="0">
                <a:solidFill>
                  <a:srgbClr val="00B050"/>
                </a:solidFill>
              </a:rPr>
              <a:t>MINUT DZIENNIE !</a:t>
            </a:r>
          </a:p>
          <a:p>
            <a:pPr>
              <a:buNone/>
            </a:pPr>
            <a:r>
              <a:rPr lang="pl-PL" b="1" dirty="0" smtClean="0"/>
              <a:t>  </a:t>
            </a:r>
            <a:endParaRPr lang="pl-PL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4024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Dziękujemy Państwu za uwagę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i="1" dirty="0" smtClean="0"/>
              <a:t>,,Czytanie  rozwija rozum młodzieży, odmładza charakter starca, uszlachetnia w chwilach pomyślności, daje pomoc i pocieszenie                   w przeciwnościach.” </a:t>
            </a:r>
          </a:p>
          <a:p>
            <a:pPr>
              <a:buNone/>
            </a:pPr>
            <a:r>
              <a:rPr lang="pl-PL" sz="2000" b="1" dirty="0" smtClean="0"/>
              <a:t>                                                                      </a:t>
            </a:r>
            <a:r>
              <a:rPr lang="pl-PL" sz="2000" dirty="0" smtClean="0"/>
              <a:t>                                                     Cyceron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„</a:t>
            </a:r>
            <a:r>
              <a:rPr lang="pl-PL" b="1" i="1" dirty="0" smtClean="0"/>
              <a:t>Książka i możność czytania - to jeden                       z największych cudów ludzkiej cywilizacji.’’</a:t>
            </a:r>
          </a:p>
          <a:p>
            <a:pPr>
              <a:buNone/>
            </a:pPr>
            <a:r>
              <a:rPr lang="pl-PL" b="1" dirty="0" smtClean="0"/>
              <a:t>                                                                   </a:t>
            </a:r>
            <a:r>
              <a:rPr lang="pl-PL" sz="2000" dirty="0" smtClean="0"/>
              <a:t>Maria Dąbrowska</a:t>
            </a:r>
            <a:endParaRPr lang="pl-PL" sz="2000" dirty="0"/>
          </a:p>
        </p:txBody>
      </p:sp>
      <p:pic>
        <p:nvPicPr>
          <p:cNvPr id="5" name="Picture 2" descr="C:\Users\Ewa\Desktop\em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224" y="274638"/>
            <a:ext cx="1613906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Prezentacja została opracowana w oparciu o następujące  materiały:</a:t>
            </a:r>
            <a:endParaRPr lang="pl-PL" dirty="0" smtClean="0"/>
          </a:p>
          <a:p>
            <a:r>
              <a:rPr lang="pl-PL" dirty="0" smtClean="0"/>
              <a:t>Biała A. ,, Kształtowanie postaw czytelniczych u dzieci’’, źródło: </a:t>
            </a:r>
            <a:r>
              <a:rPr lang="pl-PL" dirty="0" err="1" smtClean="0"/>
              <a:t>www.publikacje.edu.pl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i="1" dirty="0" smtClean="0"/>
              <a:t>Dlaczego warto czytać? Biblioteka w Szkole, </a:t>
            </a:r>
            <a:r>
              <a:rPr lang="pl-PL" i="1" dirty="0" err="1" smtClean="0"/>
              <a:t>online</a:t>
            </a:r>
            <a:r>
              <a:rPr lang="pl-PL" i="1" dirty="0" smtClean="0"/>
              <a:t>:</a:t>
            </a:r>
          </a:p>
          <a:p>
            <a:r>
              <a:rPr lang="pl-PL" dirty="0" smtClean="0"/>
              <a:t>https://biblioteka.pl/artykul/Dlaczego-warto-czytac/9655, dostęp 30.05.2022.</a:t>
            </a:r>
          </a:p>
          <a:p>
            <a:r>
              <a:rPr lang="pl-PL" i="1" dirty="0" smtClean="0"/>
              <a:t>Wpływ czytania na rozwój dzieci i młodzieży. Biblioteka w Szkole, </a:t>
            </a:r>
            <a:r>
              <a:rPr lang="pl-PL" i="1" dirty="0" err="1" smtClean="0"/>
              <a:t>online</a:t>
            </a:r>
            <a:r>
              <a:rPr lang="pl-PL" i="1" dirty="0" smtClean="0"/>
              <a:t>: </a:t>
            </a:r>
            <a:r>
              <a:rPr lang="pl-PL" dirty="0" smtClean="0"/>
              <a:t>https</a:t>
            </a:r>
            <a:r>
              <a:rPr lang="pl-PL" dirty="0" smtClean="0"/>
              <a:t>://biblioteka.pl/artykul/Wplyw-czytania-na-rozwoj-dzieci-i-mlodziezy/9623, dostęp 30.05.2022.</a:t>
            </a:r>
          </a:p>
          <a:p>
            <a:r>
              <a:rPr lang="pl-PL" i="1" dirty="0" smtClean="0"/>
              <a:t>Wpływ czytelnictwa na rozwój dzieci i młodzieży, </a:t>
            </a:r>
            <a:r>
              <a:rPr lang="pl-PL" i="1" dirty="0" err="1" smtClean="0"/>
              <a:t>online</a:t>
            </a:r>
            <a:r>
              <a:rPr lang="pl-PL" i="1" dirty="0" smtClean="0"/>
              <a:t>:</a:t>
            </a:r>
          </a:p>
          <a:p>
            <a:pPr>
              <a:buNone/>
            </a:pPr>
            <a:r>
              <a:rPr lang="pl-PL" dirty="0" smtClean="0"/>
              <a:t>     https</a:t>
            </a:r>
            <a:r>
              <a:rPr lang="pl-PL" dirty="0" smtClean="0"/>
              <a:t>://slideplayer.pl/slide/13679239/, dostęp 30.05.2022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Przygotowanie: Marzanna Kościelska Ewa Juszkiewicz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Wprowadzenie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b="1" dirty="0" smtClean="0"/>
              <a:t>   </a:t>
            </a:r>
            <a:r>
              <a:rPr lang="pl-PL" sz="3900" b="1" i="1" dirty="0" smtClean="0">
                <a:solidFill>
                  <a:srgbClr val="00B050"/>
                </a:solidFill>
              </a:rPr>
              <a:t>Czytanie książek to najpiękniejsza zabawa, jaką sobie ludzkość wymyśliła</a:t>
            </a:r>
            <a:r>
              <a:rPr lang="pl-PL" sz="3900" i="1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pl-PL" dirty="0" smtClean="0"/>
              <a:t>                                                               </a:t>
            </a:r>
            <a:r>
              <a:rPr lang="pl-PL" sz="2200" dirty="0" smtClean="0"/>
              <a:t>Wisława Szymborska</a:t>
            </a:r>
            <a:endParaRPr lang="pl-PL" dirty="0" smtClean="0"/>
          </a:p>
          <a:p>
            <a:r>
              <a:rPr smtClean="0"/>
              <a:t>Czytelnictwo </a:t>
            </a:r>
            <a:r>
              <a:t>jest kluczowe dla rozwoju intelektualnego, emocjonalnego i społecznego młodych ludzi. W Polsce książki mogą przeciwdziałać dominacji mediów cyfrowych, oferując </a:t>
            </a:r>
            <a:r>
              <a:rPr/>
              <a:t>trwałe </a:t>
            </a:r>
            <a:r>
              <a:rPr smtClean="0"/>
              <a:t>wartości</a:t>
            </a:r>
            <a:r>
              <a:rPr lang="pl-PL" dirty="0" smtClean="0"/>
              <a:t>, które trudno zastąpić innymi.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Rozwój kompetencji językowych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989"/>
            <a:ext cx="8229600" cy="2771192"/>
          </a:xfrm>
        </p:spPr>
        <p:txBody>
          <a:bodyPr>
            <a:normAutofit lnSpcReduction="10000"/>
          </a:bodyPr>
          <a:lstStyle/>
          <a:p>
            <a:r>
              <a:rPr smtClean="0"/>
              <a:t>Wzbogacenie słownictwa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Poprawa </a:t>
            </a:r>
            <a:r>
              <a:t>składni i </a:t>
            </a:r>
            <a:r>
              <a:rPr/>
              <a:t>formułowania </a:t>
            </a:r>
            <a:r>
              <a:rPr smtClean="0"/>
              <a:t>myśli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Lepsze </a:t>
            </a:r>
            <a:r>
              <a:t>wyniki w nauce dzięki </a:t>
            </a:r>
            <a:r>
              <a:rPr/>
              <a:t>umiejętności </a:t>
            </a:r>
            <a:r>
              <a:rPr lang="pl-PL" dirty="0" smtClean="0"/>
              <a:t>   </a:t>
            </a:r>
            <a:r>
              <a:rPr smtClean="0"/>
              <a:t>rozumienia tekstów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Rozwinięcie </a:t>
            </a:r>
            <a:r>
              <a:rPr/>
              <a:t>zdolności </a:t>
            </a:r>
            <a:r>
              <a:rPr smtClean="0"/>
              <a:t>komunikacyjnych</a:t>
            </a:r>
            <a:r>
              <a:rPr lang="pl-PL" dirty="0" smtClean="0"/>
              <a:t>.</a:t>
            </a:r>
            <a:endParaRPr/>
          </a:p>
        </p:txBody>
      </p:sp>
      <p:pic>
        <p:nvPicPr>
          <p:cNvPr id="1026" name="Picture 2" descr="C:\Users\Ewa\Desktop\z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91" y="3741576"/>
            <a:ext cx="6022392" cy="2988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Wyobraźnia i kreatywność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006"/>
            <a:ext cx="8229600" cy="2119020"/>
          </a:xfrm>
        </p:spPr>
        <p:txBody>
          <a:bodyPr>
            <a:normAutofit fontScale="85000" lnSpcReduction="20000"/>
          </a:bodyPr>
          <a:lstStyle/>
          <a:p>
            <a:r>
              <a:rPr smtClean="0"/>
              <a:t>Książki </a:t>
            </a:r>
            <a:r>
              <a:t>pobudzają umysł do </a:t>
            </a:r>
            <a:r>
              <a:rPr/>
              <a:t>tworzenia </a:t>
            </a:r>
            <a:r>
              <a:rPr lang="pl-PL" dirty="0" smtClean="0"/>
              <a:t>nowych </a:t>
            </a:r>
            <a:r>
              <a:rPr smtClean="0"/>
              <a:t>obrazów</a:t>
            </a:r>
            <a:r>
              <a:rPr lang="pl-PL" dirty="0" smtClean="0"/>
              <a:t> i własnych interpretacji.</a:t>
            </a:r>
            <a:endParaRPr/>
          </a:p>
          <a:p>
            <a:r>
              <a:rPr smtClean="0"/>
              <a:t>Rozwój </a:t>
            </a:r>
            <a:r>
              <a:rPr/>
              <a:t>myślenia </a:t>
            </a:r>
            <a:r>
              <a:rPr smtClean="0"/>
              <a:t>abstrakcyjnego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Wspieranie </a:t>
            </a:r>
            <a:r>
              <a:rPr/>
              <a:t>zdolności </a:t>
            </a:r>
            <a:r>
              <a:rPr smtClean="0"/>
              <a:t>twórczych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Przygotowanie </a:t>
            </a:r>
            <a:r>
              <a:t>do </a:t>
            </a:r>
            <a:r>
              <a:rPr/>
              <a:t>innowacyjnych </a:t>
            </a:r>
            <a:r>
              <a:rPr smtClean="0"/>
              <a:t>wyzwań</a:t>
            </a:r>
            <a:r>
              <a:rPr lang="pl-PL" dirty="0" smtClean="0"/>
              <a:t>.</a:t>
            </a:r>
            <a:endParaRPr/>
          </a:p>
        </p:txBody>
      </p:sp>
      <p:pic>
        <p:nvPicPr>
          <p:cNvPr id="9222" name="Picture 6" descr="C:\Users\Ewa\Desktop\z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3248026"/>
            <a:ext cx="5372100" cy="3314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Wyobraźnia i kreatywność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56996"/>
            <a:ext cx="8229600" cy="4969167"/>
          </a:xfrm>
        </p:spPr>
        <p:txBody>
          <a:bodyPr/>
          <a:lstStyle/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24578" name="Picture 2" descr="C:\Users\Ewa\Desktop\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156996"/>
            <a:ext cx="8414657" cy="5400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/>
          <a:lstStyle/>
          <a:p>
            <a:r>
              <a:t>Rozwój emocjonalny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8"/>
            <a:ext cx="8229600" cy="2305048"/>
          </a:xfrm>
        </p:spPr>
        <p:txBody>
          <a:bodyPr>
            <a:normAutofit fontScale="92500" lnSpcReduction="20000"/>
          </a:bodyPr>
          <a:lstStyle/>
          <a:p>
            <a:r>
              <a:rPr smtClean="0"/>
              <a:t>Poznanie </a:t>
            </a:r>
            <a:r>
              <a:t>emocji i motywacji </a:t>
            </a:r>
            <a:r>
              <a:rPr/>
              <a:t>bohaterów </a:t>
            </a:r>
            <a:r>
              <a:rPr smtClean="0"/>
              <a:t>literackich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Kształtowanie </a:t>
            </a:r>
            <a:r>
              <a:t>empatii i </a:t>
            </a:r>
            <a:r>
              <a:rPr/>
              <a:t>umiejętności </a:t>
            </a:r>
            <a:r>
              <a:rPr smtClean="0"/>
              <a:t>społecznych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Radzenie </a:t>
            </a:r>
            <a:r>
              <a:t>sobie z </a:t>
            </a:r>
            <a:r>
              <a:rPr/>
              <a:t>trudnymi </a:t>
            </a:r>
            <a:r>
              <a:rPr smtClean="0"/>
              <a:t>emocjami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Rozwiązywanie konfliktów</a:t>
            </a:r>
            <a:r>
              <a:rPr lang="pl-PL" dirty="0" smtClean="0"/>
              <a:t>.</a:t>
            </a:r>
            <a:endParaRPr/>
          </a:p>
        </p:txBody>
      </p:sp>
      <p:pic>
        <p:nvPicPr>
          <p:cNvPr id="8194" name="Picture 2" descr="C:\Users\Ewa\Desktop\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3476626"/>
            <a:ext cx="4697883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r>
              <a:t>Wartości społeczne i kulturowe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2505075"/>
          </a:xfrm>
        </p:spPr>
        <p:txBody>
          <a:bodyPr>
            <a:normAutofit fontScale="92500" lnSpcReduction="10000"/>
          </a:bodyPr>
          <a:lstStyle/>
          <a:p>
            <a:r>
              <a:rPr smtClean="0"/>
              <a:t>Budowanie </a:t>
            </a:r>
            <a:r>
              <a:t>tożsamości </a:t>
            </a:r>
            <a:r>
              <a:rPr/>
              <a:t>młodego </a:t>
            </a:r>
            <a:r>
              <a:rPr smtClean="0"/>
              <a:t>czytelnika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Zrozumienie </a:t>
            </a:r>
            <a:r>
              <a:rPr lang="pl-PL" dirty="0" smtClean="0"/>
              <a:t>przeszłości i historii.</a:t>
            </a:r>
            <a:endParaRPr/>
          </a:p>
          <a:p>
            <a:r>
              <a:rPr smtClean="0"/>
              <a:t>Wzmacnianie </a:t>
            </a:r>
            <a:r>
              <a:t>więzi społecznych poprzez </a:t>
            </a:r>
            <a:r>
              <a:rPr/>
              <a:t>wspólne </a:t>
            </a:r>
            <a:r>
              <a:rPr smtClean="0"/>
              <a:t>czytanie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Kształtowanie </a:t>
            </a:r>
            <a:r>
              <a:rPr/>
              <a:t>postaw </a:t>
            </a:r>
            <a:r>
              <a:rPr smtClean="0"/>
              <a:t>obywatelskich</a:t>
            </a:r>
            <a:r>
              <a:rPr lang="pl-PL" dirty="0" smtClean="0"/>
              <a:t>.</a:t>
            </a:r>
            <a:endParaRPr/>
          </a:p>
        </p:txBody>
      </p:sp>
      <p:pic>
        <p:nvPicPr>
          <p:cNvPr id="7170" name="Picture 2" descr="C:\Users\Ewa\Desktop\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1" y="3829050"/>
            <a:ext cx="3990974" cy="2705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Problem spadku czytelnictwa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Dominacja </a:t>
            </a:r>
            <a:r>
              <a:t>mediów cyfrowych jako konkurencja </a:t>
            </a:r>
            <a:r>
              <a:rPr/>
              <a:t>dla </a:t>
            </a:r>
            <a:r>
              <a:rPr smtClean="0"/>
              <a:t>książek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Brak </a:t>
            </a:r>
            <a:r>
              <a:t>zainteresowania czytaniem </a:t>
            </a:r>
            <a:r>
              <a:rPr/>
              <a:t>wśród </a:t>
            </a:r>
            <a:r>
              <a:rPr smtClean="0"/>
              <a:t>młodzieży</a:t>
            </a:r>
            <a:r>
              <a:rPr lang="pl-PL" dirty="0" smtClean="0"/>
              <a:t>.</a:t>
            </a:r>
            <a:endParaRPr/>
          </a:p>
          <a:p>
            <a:r>
              <a:rPr smtClean="0"/>
              <a:t>Potrzeba </a:t>
            </a:r>
            <a:r>
              <a:t>promowania literatury </a:t>
            </a:r>
            <a:r>
              <a:rPr/>
              <a:t>przez </a:t>
            </a:r>
            <a:r>
              <a:rPr smtClean="0"/>
              <a:t>szkoły</a:t>
            </a:r>
            <a:r>
              <a:rPr lang="pl-PL" dirty="0" smtClean="0"/>
              <a:t>   </a:t>
            </a:r>
            <a:r>
              <a:rPr smtClean="0"/>
              <a:t> </a:t>
            </a:r>
            <a:r>
              <a:rPr/>
              <a:t>i </a:t>
            </a:r>
            <a:r>
              <a:rPr smtClean="0"/>
              <a:t>rodziny</a:t>
            </a:r>
            <a:r>
              <a:rPr lang="pl-PL" dirty="0" smtClean="0"/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Działania promujące czytelnictwo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5276849"/>
          </a:xfrm>
        </p:spPr>
        <p:txBody>
          <a:bodyPr>
            <a:noAutofit/>
          </a:bodyPr>
          <a:lstStyle/>
          <a:p>
            <a:r>
              <a:rPr lang="pl-PL" sz="2800" dirty="0" smtClean="0"/>
              <a:t>Udział Szkoły w Narodowym Programie</a:t>
            </a:r>
            <a:r>
              <a:rPr sz="2800" smtClean="0"/>
              <a:t> </a:t>
            </a:r>
            <a:r>
              <a:rPr lang="pl-PL" sz="2800" dirty="0" smtClean="0"/>
              <a:t>Rozwoju Czytelnictwa.</a:t>
            </a:r>
          </a:p>
          <a:p>
            <a:r>
              <a:rPr lang="pl-PL" sz="2800" dirty="0" smtClean="0"/>
              <a:t>Udział w Narodowym Czytaniu.</a:t>
            </a:r>
          </a:p>
          <a:p>
            <a:r>
              <a:rPr sz="2800" smtClean="0"/>
              <a:t>Organizacja </a:t>
            </a:r>
            <a:r>
              <a:rPr sz="2800"/>
              <a:t>konkursów </a:t>
            </a:r>
            <a:r>
              <a:rPr sz="2800" smtClean="0"/>
              <a:t>literackich</a:t>
            </a:r>
            <a:r>
              <a:rPr lang="pl-PL" sz="2800" dirty="0" smtClean="0"/>
              <a:t> /np. ,, </a:t>
            </a:r>
            <a:r>
              <a:rPr lang="pl-PL" sz="2800" i="1" dirty="0" smtClean="0"/>
              <a:t>Znam powiedzenia i przysłowia’’ </a:t>
            </a:r>
            <a:r>
              <a:rPr lang="pl-PL" sz="2800" dirty="0" smtClean="0"/>
              <a:t>itd</a:t>
            </a:r>
            <a:r>
              <a:rPr lang="pl-PL" sz="2800" i="1" dirty="0" smtClean="0"/>
              <a:t>./.</a:t>
            </a:r>
            <a:endParaRPr sz="2800" i="1"/>
          </a:p>
          <a:p>
            <a:r>
              <a:rPr lang="pl-PL" sz="2800" dirty="0" smtClean="0"/>
              <a:t> Projekty edukacyjne </a:t>
            </a:r>
            <a:r>
              <a:rPr lang="pl-PL" sz="2800" i="1" dirty="0" smtClean="0"/>
              <a:t>/,,Polubić czytanie’’, ,,Kocham książki’’, ,,Mój bohater z książki dla dzieci</a:t>
            </a:r>
            <a:r>
              <a:rPr lang="pl-PL" sz="2800" dirty="0" smtClean="0"/>
              <a:t>’’ itd./.</a:t>
            </a:r>
            <a:endParaRPr sz="2800"/>
          </a:p>
          <a:p>
            <a:r>
              <a:rPr lang="pl-PL" sz="2800" dirty="0" smtClean="0"/>
              <a:t> Spotkania czytelnicze /np. </a:t>
            </a:r>
            <a:r>
              <a:rPr lang="pl-PL" sz="2800" i="1" dirty="0" smtClean="0"/>
              <a:t>Wieczornica/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Plebiscyty oraz akcje /np. ,,Lista książkowych przebojów’’, ,,Zabierz książkę na ferie’’ itd.../.</a:t>
            </a:r>
          </a:p>
          <a:p>
            <a:r>
              <a:rPr sz="2800" smtClean="0"/>
              <a:t>Wspólne </a:t>
            </a:r>
            <a:r>
              <a:rPr sz="2800"/>
              <a:t>czytanie </a:t>
            </a:r>
            <a:r>
              <a:rPr sz="2800" smtClean="0"/>
              <a:t>w </a:t>
            </a:r>
            <a:r>
              <a:rPr sz="2800"/>
              <a:t>domach i </a:t>
            </a:r>
            <a:r>
              <a:rPr lang="pl-PL" sz="2800" dirty="0" smtClean="0"/>
              <a:t>w </a:t>
            </a:r>
            <a:r>
              <a:rPr sz="2800" smtClean="0"/>
              <a:t>szko</a:t>
            </a:r>
            <a:r>
              <a:rPr lang="pl-PL" sz="2800" dirty="0" err="1" smtClean="0"/>
              <a:t>le</a:t>
            </a:r>
            <a:r>
              <a:rPr lang="pl-PL" sz="2800" dirty="0" smtClean="0"/>
              <a:t>.</a:t>
            </a:r>
            <a:endParaRPr sz="2800"/>
          </a:p>
          <a:p>
            <a:pPr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462</Words>
  <Application>Microsoft Macintosh PowerPoint</Application>
  <PresentationFormat>Pokaz na ekranie (4:3)</PresentationFormat>
  <Paragraphs>88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Office Theme</vt:lpstr>
      <vt:lpstr>Wpływ książek i czytelnictwa na rozwój dziecka </vt:lpstr>
      <vt:lpstr>Wprowadzenie</vt:lpstr>
      <vt:lpstr>Rozwój kompetencji językowych</vt:lpstr>
      <vt:lpstr>Wyobraźnia i kreatywność</vt:lpstr>
      <vt:lpstr>Wyobraźnia i kreatywność</vt:lpstr>
      <vt:lpstr>Rozwój emocjonalny</vt:lpstr>
      <vt:lpstr>Wartości społeczne i kulturowe</vt:lpstr>
      <vt:lpstr>Problem spadku czytelnictwa</vt:lpstr>
      <vt:lpstr>Działania promujące czytelnictwo</vt:lpstr>
      <vt:lpstr>Slajd 10</vt:lpstr>
      <vt:lpstr>Slajd 11</vt:lpstr>
      <vt:lpstr>Korzyści płynące z czytania</vt:lpstr>
      <vt:lpstr>Działania promujące czytelnictwo</vt:lpstr>
      <vt:lpstr>Podsumowanie</vt:lpstr>
      <vt:lpstr>Podsumowanie</vt:lpstr>
      <vt:lpstr>Dziękujemy Państwu za uwagę </vt:lpstr>
      <vt:lpstr>BIBLIOGRAFIA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czytelnictwa na rozwój dzieci i młodzieży w Polsce</dc:title>
  <dc:creator>Ewa</dc:creator>
  <dc:description>generated using python-pptx</dc:description>
  <cp:lastModifiedBy>Ewa</cp:lastModifiedBy>
  <cp:revision>41</cp:revision>
  <dcterms:created xsi:type="dcterms:W3CDTF">2013-01-27T09:14:16Z</dcterms:created>
  <dcterms:modified xsi:type="dcterms:W3CDTF">2024-11-22T07:41:34Z</dcterms:modified>
</cp:coreProperties>
</file>